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0080625" cy="5670550"/>
  <p:notesSz cx="7559675" cy="10691813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0" d="100"/>
          <a:sy n="130" d="100"/>
        </p:scale>
        <p:origin x="69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zh-TW" sz="4400" b="0" strike="noStrike" spc="-1">
                <a:latin typeface="Arial"/>
              </a:rPr>
              <a:t>請按這裡編輯題名文字格式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3200" b="0" strike="noStrike" spc="-1">
                <a:latin typeface="Arial"/>
              </a:rPr>
              <a:t>請按這裡編輯大綱文字格式</a:t>
            </a:r>
            <a:endParaRPr lang="en-US" sz="3200" b="0" strike="noStrike" spc="-1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2800" b="0" strike="noStrike" spc="-1">
                <a:latin typeface="Arial"/>
              </a:rPr>
              <a:t>第二個大綱層次</a:t>
            </a:r>
            <a:endParaRPr lang="en-US" sz="2800" b="0" strike="noStrike" spc="-1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400" b="0" strike="noStrike" spc="-1">
                <a:latin typeface="Arial"/>
              </a:rPr>
              <a:t>第三個大綱層次</a:t>
            </a:r>
            <a:endParaRPr lang="en-US" sz="2400" b="0" strike="noStrike" spc="-1"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2000" b="0" strike="noStrike" spc="-1">
                <a:latin typeface="Arial"/>
              </a:rPr>
              <a:t>第四個大綱層次</a:t>
            </a:r>
            <a:endParaRPr lang="en-US" sz="2000" b="0" strike="noStrike" spc="-1"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latin typeface="Arial"/>
              </a:rPr>
              <a:t>第五個大綱層次</a:t>
            </a:r>
            <a:endParaRPr lang="en-US" sz="2000" b="0" strike="noStrike" spc="-1"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latin typeface="Arial"/>
              </a:rPr>
              <a:t>第六個大綱層次</a:t>
            </a:r>
            <a:endParaRPr lang="en-US" sz="2000" b="0" strike="noStrike" spc="-1"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latin typeface="Arial"/>
              </a:rPr>
              <a:t>第七個大綱層次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&lt;日期/時間&gt;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/>
            <a:r>
              <a:rPr lang="en-US" sz="1400" b="0" strike="noStrike" spc="-1">
                <a:latin typeface="Times New Roman"/>
              </a:rPr>
              <a:t>&lt;頁尾&gt;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fld id="{9C1CD286-84B7-40C9-955B-89A2298808D6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topiaearmarket.com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字方塊 40"/>
          <p:cNvSpPr txBox="1"/>
          <p:nvPr/>
        </p:nvSpPr>
        <p:spPr>
          <a:xfrm>
            <a:off x="1080000" y="4609080"/>
            <a:ext cx="8064000" cy="405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2400" b="1" strike="noStrike" spc="-1">
                <a:latin typeface="微軟正黑體"/>
                <a:ea typeface="微軟正黑體"/>
              </a:rPr>
              <a:t>SpiritQuest </a:t>
            </a:r>
            <a:r>
              <a:rPr lang="zh-TW" sz="2400" b="1" strike="noStrike" spc="-1">
                <a:latin typeface="微軟正黑體"/>
                <a:ea typeface="微軟正黑體"/>
              </a:rPr>
              <a:t>購物網站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3384360" y="5037120"/>
            <a:ext cx="3635640" cy="474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zh-TW" sz="1600" b="0" strike="noStrike" spc="-1">
                <a:latin typeface="微軟正黑體"/>
                <a:ea typeface="微軟正黑體"/>
              </a:rPr>
              <a:t>報告者：陳柏均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43" name="圖片 42"/>
          <p:cNvPicPr/>
          <p:nvPr/>
        </p:nvPicPr>
        <p:blipFill>
          <a:blip r:embed="rId2"/>
          <a:stretch/>
        </p:blipFill>
        <p:spPr>
          <a:xfrm>
            <a:off x="468000" y="122400"/>
            <a:ext cx="9263880" cy="4377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文字方塊 63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pic>
        <p:nvPicPr>
          <p:cNvPr id="65" name="圖片 64"/>
          <p:cNvPicPr/>
          <p:nvPr/>
        </p:nvPicPr>
        <p:blipFill>
          <a:blip r:embed="rId2"/>
          <a:stretch/>
        </p:blipFill>
        <p:spPr>
          <a:xfrm>
            <a:off x="-10080" y="432000"/>
            <a:ext cx="10090080" cy="4722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文字方塊 65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pic>
        <p:nvPicPr>
          <p:cNvPr id="67" name="圖片 66"/>
          <p:cNvPicPr/>
          <p:nvPr/>
        </p:nvPicPr>
        <p:blipFill>
          <a:blip r:embed="rId2"/>
          <a:stretch/>
        </p:blipFill>
        <p:spPr>
          <a:xfrm>
            <a:off x="0" y="488160"/>
            <a:ext cx="10080000" cy="4731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文字方塊 67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pic>
        <p:nvPicPr>
          <p:cNvPr id="69" name="圖片 68"/>
          <p:cNvPicPr/>
          <p:nvPr/>
        </p:nvPicPr>
        <p:blipFill>
          <a:blip r:embed="rId2"/>
          <a:stretch/>
        </p:blipFill>
        <p:spPr>
          <a:xfrm>
            <a:off x="-13680" y="420840"/>
            <a:ext cx="10129680" cy="4835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文字方塊 69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pic>
        <p:nvPicPr>
          <p:cNvPr id="71" name="圖片 70"/>
          <p:cNvPicPr/>
          <p:nvPr/>
        </p:nvPicPr>
        <p:blipFill>
          <a:blip r:embed="rId2"/>
          <a:stretch/>
        </p:blipFill>
        <p:spPr>
          <a:xfrm>
            <a:off x="-7560" y="432000"/>
            <a:ext cx="10133280" cy="468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文字方塊 7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pic>
        <p:nvPicPr>
          <p:cNvPr id="73" name="圖片 72"/>
          <p:cNvPicPr/>
          <p:nvPr/>
        </p:nvPicPr>
        <p:blipFill>
          <a:blip r:embed="rId2"/>
          <a:stretch/>
        </p:blipFill>
        <p:spPr>
          <a:xfrm>
            <a:off x="-18000" y="396000"/>
            <a:ext cx="10112040" cy="48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文字方塊 73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pic>
        <p:nvPicPr>
          <p:cNvPr id="75" name="圖片 74"/>
          <p:cNvPicPr/>
          <p:nvPr/>
        </p:nvPicPr>
        <p:blipFill>
          <a:blip r:embed="rId2"/>
          <a:stretch/>
        </p:blipFill>
        <p:spPr>
          <a:xfrm>
            <a:off x="-12960" y="396000"/>
            <a:ext cx="10128960" cy="4838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圖片 75"/>
          <p:cNvPicPr/>
          <p:nvPr/>
        </p:nvPicPr>
        <p:blipFill>
          <a:blip r:embed="rId2">
            <a:lum bright="-10000" contrast="-15000"/>
            <a:alphaModFix amt="92000"/>
          </a:blip>
          <a:stretch/>
        </p:blipFill>
        <p:spPr>
          <a:xfrm>
            <a:off x="1440" y="720"/>
            <a:ext cx="10079640" cy="5669280"/>
          </a:xfrm>
          <a:prstGeom prst="rect">
            <a:avLst/>
          </a:prstGeom>
          <a:ln w="0">
            <a:noFill/>
          </a:ln>
        </p:spPr>
      </p:pic>
      <p:sp>
        <p:nvSpPr>
          <p:cNvPr id="77" name="文字方塊 76"/>
          <p:cNvSpPr txBox="1"/>
          <p:nvPr/>
        </p:nvSpPr>
        <p:spPr>
          <a:xfrm>
            <a:off x="180000" y="2340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108000" algn="ctr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zh-TW" sz="4400" b="1" strike="noStrike" spc="-1" dirty="0">
                <a:solidFill>
                  <a:srgbClr val="FFFFFF"/>
                </a:solidFill>
                <a:latin typeface="微軟正黑體"/>
                <a:ea typeface="微軟正黑體"/>
              </a:rPr>
              <a:t>後台</a:t>
            </a:r>
            <a:endParaRPr lang="en-US" sz="4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文字方塊 77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pic>
        <p:nvPicPr>
          <p:cNvPr id="79" name="圖片 78"/>
          <p:cNvPicPr/>
          <p:nvPr/>
        </p:nvPicPr>
        <p:blipFill>
          <a:blip r:embed="rId2"/>
          <a:stretch/>
        </p:blipFill>
        <p:spPr>
          <a:xfrm>
            <a:off x="0" y="395280"/>
            <a:ext cx="10080000" cy="4791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字方塊 79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pic>
        <p:nvPicPr>
          <p:cNvPr id="81" name="圖片 80"/>
          <p:cNvPicPr/>
          <p:nvPr/>
        </p:nvPicPr>
        <p:blipFill>
          <a:blip r:embed="rId2"/>
          <a:stretch/>
        </p:blipFill>
        <p:spPr>
          <a:xfrm>
            <a:off x="-17640" y="396000"/>
            <a:ext cx="10097640" cy="48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文字方塊 8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pic>
        <p:nvPicPr>
          <p:cNvPr id="83" name="圖片 82"/>
          <p:cNvPicPr/>
          <p:nvPr/>
        </p:nvPicPr>
        <p:blipFill>
          <a:blip r:embed="rId2"/>
          <a:stretch/>
        </p:blipFill>
        <p:spPr>
          <a:xfrm>
            <a:off x="-14760" y="432000"/>
            <a:ext cx="10105560" cy="48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圖片 43"/>
          <p:cNvPicPr/>
          <p:nvPr/>
        </p:nvPicPr>
        <p:blipFill>
          <a:blip r:embed="rId2">
            <a:lum bright="-10000" contrast="-15000"/>
            <a:alphaModFix amt="92000"/>
          </a:blip>
          <a:stretch/>
        </p:blipFill>
        <p:spPr>
          <a:xfrm>
            <a:off x="360" y="720"/>
            <a:ext cx="10079640" cy="5669280"/>
          </a:xfrm>
          <a:prstGeom prst="rect">
            <a:avLst/>
          </a:prstGeom>
          <a:ln w="0">
            <a:noFill/>
          </a:ln>
        </p:spPr>
      </p:pic>
      <p:sp>
        <p:nvSpPr>
          <p:cNvPr id="45" name="文字方塊 44"/>
          <p:cNvSpPr txBox="1"/>
          <p:nvPr/>
        </p:nvSpPr>
        <p:spPr>
          <a:xfrm>
            <a:off x="504000" y="478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zh-TW" sz="4400" b="1" strike="noStrike" spc="-1">
                <a:solidFill>
                  <a:srgbClr val="FFFFFF"/>
                </a:solidFill>
                <a:latin typeface="Arial"/>
              </a:rPr>
              <a:t>目錄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2592000" y="1440000"/>
            <a:ext cx="7055640" cy="3354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rmAutofit fontScale="95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3200" b="0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開發動機</a:t>
            </a:r>
            <a:endParaRPr lang="en-US" sz="3200" b="0" strike="noStrike" spc="-1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3200" b="0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使用技術</a:t>
            </a:r>
            <a:endParaRPr lang="en-US" sz="3200" b="0" strike="noStrike" spc="-1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ERD</a:t>
            </a:r>
            <a:r>
              <a:rPr lang="zh-TW" sz="3200" b="0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圖</a:t>
            </a:r>
            <a:endParaRPr lang="en-US" sz="3200" b="0" strike="noStrike" spc="-1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3200" b="0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專案介紹</a:t>
            </a:r>
            <a:endParaRPr lang="en-US" sz="3200" b="0" strike="noStrike" spc="-1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3200" b="0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專案演示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文字方塊 83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pic>
        <p:nvPicPr>
          <p:cNvPr id="85" name="圖片 84"/>
          <p:cNvPicPr/>
          <p:nvPr/>
        </p:nvPicPr>
        <p:blipFill>
          <a:blip r:embed="rId2"/>
          <a:stretch/>
        </p:blipFill>
        <p:spPr>
          <a:xfrm>
            <a:off x="-6480" y="432000"/>
            <a:ext cx="10086480" cy="4824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圖片 85"/>
          <p:cNvPicPr/>
          <p:nvPr/>
        </p:nvPicPr>
        <p:blipFill>
          <a:blip r:embed="rId2">
            <a:lum bright="-10000" contrast="-15000"/>
            <a:alphaModFix amt="92000"/>
          </a:blip>
          <a:stretch/>
        </p:blipFill>
        <p:spPr>
          <a:xfrm>
            <a:off x="1440" y="720"/>
            <a:ext cx="10079640" cy="5669280"/>
          </a:xfrm>
          <a:prstGeom prst="rect">
            <a:avLst/>
          </a:prstGeom>
          <a:ln w="0">
            <a:noFill/>
          </a:ln>
        </p:spPr>
      </p:pic>
      <p:sp>
        <p:nvSpPr>
          <p:cNvPr id="87" name="文字方塊 86"/>
          <p:cNvSpPr txBox="1"/>
          <p:nvPr/>
        </p:nvSpPr>
        <p:spPr>
          <a:xfrm>
            <a:off x="180000" y="2340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108000" algn="ctr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zh-TW" sz="4400" b="1" strike="noStrike" spc="-1" dirty="0">
                <a:solidFill>
                  <a:srgbClr val="FFFFFF"/>
                </a:solidFill>
                <a:latin typeface="微軟正黑體"/>
                <a:ea typeface="微軟正黑體"/>
              </a:rPr>
              <a:t>專案展示</a:t>
            </a:r>
            <a:endParaRPr lang="en-US" sz="4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圖片 46"/>
          <p:cNvPicPr/>
          <p:nvPr/>
        </p:nvPicPr>
        <p:blipFill>
          <a:blip r:embed="rId2">
            <a:lum bright="-10000" contrast="-15000"/>
            <a:alphaModFix amt="92000"/>
          </a:blip>
          <a:stretch/>
        </p:blipFill>
        <p:spPr>
          <a:xfrm>
            <a:off x="720" y="720"/>
            <a:ext cx="10079640" cy="5669280"/>
          </a:xfrm>
          <a:prstGeom prst="rect">
            <a:avLst/>
          </a:prstGeom>
          <a:ln w="0">
            <a:noFill/>
          </a:ln>
        </p:spPr>
      </p:pic>
      <p:sp>
        <p:nvSpPr>
          <p:cNvPr id="48" name="文字方塊 47"/>
          <p:cNvSpPr txBox="1"/>
          <p:nvPr/>
        </p:nvSpPr>
        <p:spPr>
          <a:xfrm>
            <a:off x="648000" y="658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zh-TW" sz="4400" b="1" strike="noStrike" spc="-1">
                <a:solidFill>
                  <a:srgbClr val="FFFFFF"/>
                </a:solidFill>
                <a:latin typeface="Arial"/>
              </a:rPr>
              <a:t>開發動機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3024000" y="1800000"/>
            <a:ext cx="7415640" cy="3174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3200" b="0" strike="noStrike" spc="-1">
                <a:solidFill>
                  <a:srgbClr val="FFFFFF"/>
                </a:solidFill>
                <a:latin typeface="Arial"/>
              </a:rPr>
              <a:t>使用購物平台購物者日益增加</a:t>
            </a:r>
            <a:endParaRPr lang="en-US" sz="3200" b="0" strike="noStrike" spc="-1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3200" b="0" strike="noStrike" spc="-1">
                <a:solidFill>
                  <a:srgbClr val="FFFFFF"/>
                </a:solidFill>
                <a:latin typeface="Arial"/>
                <a:ea typeface="微軟正黑體"/>
              </a:rPr>
              <a:t>有家人在經營飾品品牌</a:t>
            </a:r>
            <a:r>
              <a:rPr lang="en-US" sz="2400" b="0" strike="noStrike" spc="-1">
                <a:solidFill>
                  <a:srgbClr val="FFFFFF"/>
                </a:solidFill>
                <a:latin typeface="Arial"/>
                <a:ea typeface="微軟正黑體"/>
                <a:hlinkClick r:id="rId3"/>
              </a:rPr>
              <a:t>UTOPIAEAR</a:t>
            </a:r>
            <a:endParaRPr lang="en-US" sz="2400" b="0" strike="noStrike" spc="-1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3200" b="0" strike="noStrike" spc="-1">
                <a:solidFill>
                  <a:srgbClr val="FFFFFF"/>
                </a:solidFill>
                <a:latin typeface="Arial"/>
              </a:rPr>
              <a:t>希望未來能幫他寫庫存管理系統</a:t>
            </a:r>
            <a:endParaRPr lang="en-US" sz="3200" b="0" strike="noStrike" spc="-1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latin typeface="Arial"/>
            </a:endParaRPr>
          </a:p>
        </p:txBody>
      </p:sp>
      <p:pic>
        <p:nvPicPr>
          <p:cNvPr id="50" name="圖片 49"/>
          <p:cNvPicPr/>
          <p:nvPr/>
        </p:nvPicPr>
        <p:blipFill>
          <a:blip r:embed="rId4"/>
          <a:stretch/>
        </p:blipFill>
        <p:spPr>
          <a:xfrm>
            <a:off x="348480" y="1404000"/>
            <a:ext cx="2855520" cy="342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圖片 50"/>
          <p:cNvPicPr/>
          <p:nvPr/>
        </p:nvPicPr>
        <p:blipFill>
          <a:blip r:embed="rId2">
            <a:lum bright="-10000" contrast="-15000"/>
            <a:alphaModFix amt="92000"/>
          </a:blip>
          <a:stretch/>
        </p:blipFill>
        <p:spPr>
          <a:xfrm>
            <a:off x="1080" y="720"/>
            <a:ext cx="10079640" cy="5669280"/>
          </a:xfrm>
          <a:prstGeom prst="rect">
            <a:avLst/>
          </a:prstGeom>
          <a:ln w="0">
            <a:noFill/>
          </a:ln>
        </p:spPr>
      </p:pic>
      <p:sp>
        <p:nvSpPr>
          <p:cNvPr id="52" name="文字方塊 51"/>
          <p:cNvSpPr txBox="1"/>
          <p:nvPr/>
        </p:nvSpPr>
        <p:spPr>
          <a:xfrm>
            <a:off x="504000" y="66816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44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使用技術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720000" y="19080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rmAutofit/>
          </a:bodyPr>
          <a:lstStyle/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zh-TW" sz="3200" b="1" strike="noStrike" spc="-1" dirty="0">
                <a:solidFill>
                  <a:srgbClr val="FFFFFF"/>
                </a:solidFill>
                <a:latin typeface="Arial"/>
                <a:ea typeface="微軟正黑體"/>
              </a:rPr>
              <a:t>前端</a:t>
            </a:r>
            <a:r>
              <a:rPr lang="zh-TW" sz="3200" b="0" strike="noStrike" spc="-1" dirty="0">
                <a:solidFill>
                  <a:srgbClr val="FFFFFF"/>
                </a:solidFill>
                <a:latin typeface="Arial"/>
                <a:ea typeface="微軟正黑體"/>
              </a:rPr>
              <a:t>：</a:t>
            </a:r>
            <a:r>
              <a:rPr lang="en-US" sz="3200" b="0" strike="noStrike" spc="-1" dirty="0">
                <a:solidFill>
                  <a:srgbClr val="FFFFFF"/>
                </a:solidFill>
                <a:latin typeface="Arial"/>
                <a:ea typeface="微軟正黑體"/>
              </a:rPr>
              <a:t>JSP, JS, CSS, Bootstrap,</a:t>
            </a:r>
            <a:r>
              <a:rPr lang="en-US" sz="3200" b="0" strike="noStrike" spc="-1" dirty="0">
                <a:solidFill>
                  <a:srgbClr val="FFFFFF"/>
                </a:solidFill>
                <a:latin typeface="Arial"/>
              </a:rPr>
              <a:t> Pure CSS</a:t>
            </a:r>
            <a:endParaRPr lang="en-US" sz="3200" b="0" strike="noStrike" spc="-1" dirty="0">
              <a:latin typeface="Arial"/>
            </a:endParaRP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zh-TW" sz="3200" b="1" strike="noStrike" spc="-1" dirty="0">
                <a:solidFill>
                  <a:srgbClr val="FFFFFF"/>
                </a:solidFill>
                <a:latin typeface="Arial"/>
              </a:rPr>
              <a:t>後端</a:t>
            </a:r>
            <a:r>
              <a:rPr lang="zh-TW" sz="3200" b="0" strike="noStrike" spc="-1" dirty="0">
                <a:solidFill>
                  <a:srgbClr val="FFFFFF"/>
                </a:solidFill>
                <a:latin typeface="Arial"/>
              </a:rPr>
              <a:t>：</a:t>
            </a:r>
            <a:r>
              <a:rPr lang="en-US" sz="3200" b="0" strike="noStrike" spc="-1" dirty="0">
                <a:solidFill>
                  <a:srgbClr val="FFFFFF"/>
                </a:solidFill>
                <a:latin typeface="Arial"/>
              </a:rPr>
              <a:t>Java</a:t>
            </a:r>
            <a:r>
              <a:rPr lang="zh-TW" sz="3200" b="0" strike="noStrike" spc="-1" dirty="0">
                <a:solidFill>
                  <a:srgbClr val="FFFFFF"/>
                </a:solidFill>
                <a:latin typeface="Arial"/>
              </a:rPr>
              <a:t>語言、</a:t>
            </a:r>
            <a:r>
              <a:rPr lang="en-US" sz="3200" b="0" strike="noStrike" spc="-1" dirty="0">
                <a:solidFill>
                  <a:srgbClr val="FFFFFF"/>
                </a:solidFill>
                <a:latin typeface="Arial"/>
              </a:rPr>
              <a:t>Spring MVC</a:t>
            </a:r>
            <a:r>
              <a:rPr lang="zh-TW" sz="3200" b="0" strike="noStrike" spc="-1" dirty="0">
                <a:solidFill>
                  <a:srgbClr val="FFFFFF"/>
                </a:solidFill>
                <a:latin typeface="Arial"/>
              </a:rPr>
              <a:t>架構、</a:t>
            </a:r>
            <a:r>
              <a:rPr lang="en-US" sz="3200" b="0" strike="noStrike" spc="-1" dirty="0">
                <a:solidFill>
                  <a:srgbClr val="FFFFFF"/>
                </a:solidFill>
                <a:latin typeface="Arial"/>
              </a:rPr>
              <a:t>JDBC</a:t>
            </a:r>
            <a:endParaRPr lang="en-US" sz="3200" b="0" strike="noStrike" spc="-1" dirty="0">
              <a:latin typeface="Arial"/>
            </a:endParaRP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zh-TW" sz="3200" b="1" strike="noStrike" spc="-1" dirty="0">
                <a:solidFill>
                  <a:srgbClr val="FFFFFF"/>
                </a:solidFill>
                <a:latin typeface="Arial"/>
              </a:rPr>
              <a:t>資料庫</a:t>
            </a:r>
            <a:r>
              <a:rPr lang="zh-TW" sz="3200" b="0" strike="noStrike" spc="-1" dirty="0">
                <a:solidFill>
                  <a:srgbClr val="FFFFFF"/>
                </a:solidFill>
                <a:latin typeface="Arial"/>
              </a:rPr>
              <a:t>：</a:t>
            </a:r>
            <a:r>
              <a:rPr lang="en-US" sz="3200" b="0" strike="noStrike" spc="-1" dirty="0">
                <a:solidFill>
                  <a:srgbClr val="FFFFFF"/>
                </a:solidFill>
                <a:latin typeface="Arial"/>
              </a:rPr>
              <a:t>MySQL</a:t>
            </a:r>
            <a:endParaRPr lang="en-US" sz="3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圖片 53"/>
          <p:cNvPicPr/>
          <p:nvPr/>
        </p:nvPicPr>
        <p:blipFill>
          <a:blip r:embed="rId2">
            <a:lum bright="-10000" contrast="-15000"/>
            <a:alphaModFix amt="92000"/>
          </a:blip>
          <a:stretch/>
        </p:blipFill>
        <p:spPr>
          <a:xfrm>
            <a:off x="1440" y="720"/>
            <a:ext cx="10079640" cy="5669280"/>
          </a:xfrm>
          <a:prstGeom prst="rect">
            <a:avLst/>
          </a:prstGeom>
          <a:ln w="0">
            <a:noFill/>
          </a:ln>
        </p:spPr>
      </p:pic>
      <p:sp>
        <p:nvSpPr>
          <p:cNvPr id="55" name="文字方塊 54"/>
          <p:cNvSpPr txBox="1"/>
          <p:nvPr/>
        </p:nvSpPr>
        <p:spPr>
          <a:xfrm>
            <a:off x="-324000" y="313560"/>
            <a:ext cx="3240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4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ERD</a:t>
            </a:r>
            <a:r>
              <a:rPr lang="zh-TW" sz="4400" b="1" strike="noStrike" spc="-1">
                <a:solidFill>
                  <a:srgbClr val="FFFFFF"/>
                </a:solidFill>
                <a:latin typeface="微軟正黑體"/>
                <a:ea typeface="微軟正黑體"/>
              </a:rPr>
              <a:t>圖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56" name="圖片 55"/>
          <p:cNvPicPr/>
          <p:nvPr/>
        </p:nvPicPr>
        <p:blipFill>
          <a:blip r:embed="rId3"/>
          <a:stretch/>
        </p:blipFill>
        <p:spPr>
          <a:xfrm>
            <a:off x="2841840" y="99720"/>
            <a:ext cx="6626160" cy="5444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圖片 56"/>
          <p:cNvPicPr/>
          <p:nvPr/>
        </p:nvPicPr>
        <p:blipFill>
          <a:blip r:embed="rId2">
            <a:lum bright="-10000" contrast="-15000"/>
            <a:alphaModFix amt="92000"/>
          </a:blip>
          <a:stretch/>
        </p:blipFill>
        <p:spPr>
          <a:xfrm>
            <a:off x="1440" y="720"/>
            <a:ext cx="10079640" cy="5669280"/>
          </a:xfrm>
          <a:prstGeom prst="rect">
            <a:avLst/>
          </a:prstGeom>
          <a:ln w="0">
            <a:noFill/>
          </a:ln>
        </p:spPr>
      </p:pic>
      <p:sp>
        <p:nvSpPr>
          <p:cNvPr id="58" name="文字方塊 57"/>
          <p:cNvSpPr txBox="1"/>
          <p:nvPr/>
        </p:nvSpPr>
        <p:spPr>
          <a:xfrm>
            <a:off x="180000" y="2340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108000" algn="ctr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zh-TW" sz="4400" b="1" strike="noStrike" spc="-1" dirty="0">
                <a:solidFill>
                  <a:srgbClr val="FFFFFF"/>
                </a:solidFill>
                <a:latin typeface="微軟正黑體"/>
                <a:ea typeface="微軟正黑體"/>
              </a:rPr>
              <a:t>專案介紹</a:t>
            </a:r>
            <a:endParaRPr lang="en-US" sz="4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圖片 58"/>
          <p:cNvPicPr/>
          <p:nvPr/>
        </p:nvPicPr>
        <p:blipFill>
          <a:blip r:embed="rId2">
            <a:lum bright="-10000" contrast="-15000"/>
            <a:alphaModFix amt="92000"/>
          </a:blip>
          <a:stretch/>
        </p:blipFill>
        <p:spPr>
          <a:xfrm>
            <a:off x="1440" y="720"/>
            <a:ext cx="10079640" cy="5669280"/>
          </a:xfrm>
          <a:prstGeom prst="rect">
            <a:avLst/>
          </a:prstGeom>
          <a:ln w="0">
            <a:noFill/>
          </a:ln>
        </p:spPr>
      </p:pic>
      <p:sp>
        <p:nvSpPr>
          <p:cNvPr id="60" name="文字方塊 59"/>
          <p:cNvSpPr txBox="1"/>
          <p:nvPr/>
        </p:nvSpPr>
        <p:spPr>
          <a:xfrm>
            <a:off x="180000" y="2340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108000" algn="ctr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zh-TW" sz="4400" b="1" strike="noStrike" spc="-1" dirty="0">
                <a:solidFill>
                  <a:srgbClr val="FFFFFF"/>
                </a:solidFill>
                <a:latin typeface="微軟正黑體"/>
                <a:ea typeface="微軟正黑體"/>
              </a:rPr>
              <a:t>前台</a:t>
            </a:r>
            <a:endParaRPr lang="en-US" sz="4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圖片 60"/>
          <p:cNvPicPr/>
          <p:nvPr/>
        </p:nvPicPr>
        <p:blipFill>
          <a:blip r:embed="rId2"/>
          <a:stretch/>
        </p:blipFill>
        <p:spPr>
          <a:xfrm>
            <a:off x="-37800" y="396000"/>
            <a:ext cx="10117800" cy="4858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字方塊 6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pic>
        <p:nvPicPr>
          <p:cNvPr id="63" name="圖片 62"/>
          <p:cNvPicPr/>
          <p:nvPr/>
        </p:nvPicPr>
        <p:blipFill>
          <a:blip r:embed="rId2"/>
          <a:stretch/>
        </p:blipFill>
        <p:spPr>
          <a:xfrm>
            <a:off x="-10440" y="402120"/>
            <a:ext cx="10090440" cy="48538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</TotalTime>
  <Words>83</Words>
  <Application>Microsoft Office PowerPoint</Application>
  <PresentationFormat>自訂</PresentationFormat>
  <Paragraphs>21</Paragraphs>
  <Slides>21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8" baseType="lpstr">
      <vt:lpstr>DejaVu Sans</vt:lpstr>
      <vt:lpstr>微軟正黑體</vt:lpstr>
      <vt:lpstr>Arial</vt:lpstr>
      <vt:lpstr>Symbol</vt:lpstr>
      <vt:lpstr>Times New Roman</vt:lpstr>
      <vt:lpstr>Wingdings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subject/>
  <dc:creator/>
  <dc:description/>
  <cp:lastModifiedBy>NTPU</cp:lastModifiedBy>
  <cp:revision>8</cp:revision>
  <dcterms:created xsi:type="dcterms:W3CDTF">2024-01-28T21:46:11Z</dcterms:created>
  <dcterms:modified xsi:type="dcterms:W3CDTF">2024-01-29T01:38:01Z</dcterms:modified>
  <dc:language>zh-TW</dc:language>
</cp:coreProperties>
</file>